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64" r:id="rId4"/>
    <p:sldId id="265" r:id="rId5"/>
    <p:sldId id="266" r:id="rId6"/>
    <p:sldId id="262" r:id="rId7"/>
    <p:sldId id="257" r:id="rId8"/>
    <p:sldId id="258" r:id="rId9"/>
    <p:sldId id="259" r:id="rId10"/>
    <p:sldId id="260" r:id="rId11"/>
    <p:sldId id="261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96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6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33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1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0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49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7" name="Shape 4"/>
          <p:cNvSpPr/>
          <p:nvPr/>
        </p:nvSpPr>
        <p:spPr>
          <a:xfrm>
            <a:off x="833199" y="715978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98066" y="7082832"/>
            <a:ext cx="39053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</a:t>
            </a:r>
            <a:endParaRPr lang="en-US" sz="2187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E110CDC-86C2-3BB2-AFFC-C9DEF822B227}"/>
              </a:ext>
            </a:extLst>
          </p:cNvPr>
          <p:cNvSpPr/>
          <p:nvPr/>
        </p:nvSpPr>
        <p:spPr>
          <a:xfrm>
            <a:off x="1275039" y="7082832"/>
            <a:ext cx="149352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 DHANUSH</a:t>
            </a:r>
            <a:endParaRPr lang="en-US" sz="21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32AF2-9FE5-69C3-DF0E-EA5451DF11F3}"/>
              </a:ext>
            </a:extLst>
          </p:cNvPr>
          <p:cNvSpPr txBox="1"/>
          <p:nvPr/>
        </p:nvSpPr>
        <p:spPr>
          <a:xfrm>
            <a:off x="6084796" y="3560802"/>
            <a:ext cx="811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3A64F-01AE-DA20-2972-53358C46F5FD}"/>
              </a:ext>
            </a:extLst>
          </p:cNvPr>
          <p:cNvSpPr txBox="1"/>
          <p:nvPr/>
        </p:nvSpPr>
        <p:spPr>
          <a:xfrm>
            <a:off x="6901965" y="3560802"/>
            <a:ext cx="8274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BE1FB-3BDB-0C35-062B-FA1510C62CBF}"/>
              </a:ext>
            </a:extLst>
          </p:cNvPr>
          <p:cNvSpPr txBox="1"/>
          <p:nvPr/>
        </p:nvSpPr>
        <p:spPr>
          <a:xfrm>
            <a:off x="7729436" y="3547959"/>
            <a:ext cx="8274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080E26"/>
          </a:solidFill>
          <a:ln w="13692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95976" y="604242"/>
            <a:ext cx="10438448" cy="13732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7"/>
              </a:lnSpc>
              <a:buNone/>
            </a:pPr>
            <a:r>
              <a:rPr lang="en-US" sz="432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Real-World Applications of k Nearest Neighbor Algorithm</a:t>
            </a:r>
            <a:endParaRPr lang="en-US" sz="432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76" y="2416969"/>
            <a:ext cx="3259693" cy="20145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95976" y="4706183"/>
            <a:ext cx="3259693" cy="686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4"/>
              </a:lnSpc>
              <a:buNone/>
            </a:pPr>
            <a:r>
              <a:rPr lang="en-US" sz="216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Medical Diagnosis and Disease Prediction</a:t>
            </a:r>
            <a:endParaRPr lang="en-US" sz="2163" dirty="0"/>
          </a:p>
        </p:txBody>
      </p:sp>
      <p:sp>
        <p:nvSpPr>
          <p:cNvPr id="7" name="Text 4"/>
          <p:cNvSpPr/>
          <p:nvPr/>
        </p:nvSpPr>
        <p:spPr>
          <a:xfrm>
            <a:off x="2095976" y="5524500"/>
            <a:ext cx="3259693" cy="1757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en-US" sz="173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is used in medical fields for disease diagnosis, prediction, and personalized treatments based on similar patient cases.</a:t>
            </a:r>
            <a:endParaRPr lang="en-US" sz="173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34" y="2416969"/>
            <a:ext cx="3259812" cy="20146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85234" y="4706303"/>
            <a:ext cx="3259812" cy="686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4"/>
              </a:lnSpc>
              <a:buNone/>
            </a:pPr>
            <a:r>
              <a:rPr lang="en-US" sz="216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Text Classification and Document Clustering</a:t>
            </a:r>
            <a:endParaRPr lang="en-US" sz="2163" dirty="0"/>
          </a:p>
        </p:txBody>
      </p:sp>
      <p:sp>
        <p:nvSpPr>
          <p:cNvPr id="10" name="Text 6"/>
          <p:cNvSpPr/>
          <p:nvPr/>
        </p:nvSpPr>
        <p:spPr>
          <a:xfrm>
            <a:off x="5685234" y="5524619"/>
            <a:ext cx="3259812" cy="1757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en-US" sz="173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is utilized in natural language processing tasks such as sentiment analysis, spam detection, and document categorization.</a:t>
            </a:r>
            <a:endParaRPr lang="en-US" sz="173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612" y="2416969"/>
            <a:ext cx="3259812" cy="20146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74612" y="4706303"/>
            <a:ext cx="3259812" cy="10297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4"/>
              </a:lnSpc>
              <a:buNone/>
            </a:pPr>
            <a:r>
              <a:rPr lang="en-US" sz="216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Recommendation Systems and Collaborative Filtering</a:t>
            </a:r>
            <a:endParaRPr lang="en-US" sz="2163" dirty="0"/>
          </a:p>
        </p:txBody>
      </p:sp>
      <p:sp>
        <p:nvSpPr>
          <p:cNvPr id="13" name="Text 8"/>
          <p:cNvSpPr/>
          <p:nvPr/>
        </p:nvSpPr>
        <p:spPr>
          <a:xfrm>
            <a:off x="9274612" y="5867876"/>
            <a:ext cx="3259812" cy="1757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en-US" sz="173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plays a role in recommendation systems, providing personalized recommendations based on similar user preferences.</a:t>
            </a:r>
            <a:endParaRPr lang="en-US" sz="173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95441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Conclusion: Key Takeaways from the Presentation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37874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is a versatile algorithm used for classification and regression tasks.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23171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Distance metrics and k value play crucial roles in k-NN.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67594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 has advantages like simplicity, data versatility, and flexibility.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512016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Challenges include sensitivity to noise, computational complexity, and lack of interpretability.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564386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finds applications in medical diagnosis, text classification, and recommendation systems.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7" name="Shape 4"/>
          <p:cNvSpPr/>
          <p:nvPr/>
        </p:nvSpPr>
        <p:spPr>
          <a:xfrm>
            <a:off x="833199" y="715978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98066" y="7082832"/>
            <a:ext cx="39053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</a:t>
            </a:r>
            <a:endParaRPr lang="en-US" sz="2187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E110CDC-86C2-3BB2-AFFC-C9DEF822B227}"/>
              </a:ext>
            </a:extLst>
          </p:cNvPr>
          <p:cNvSpPr/>
          <p:nvPr/>
        </p:nvSpPr>
        <p:spPr>
          <a:xfrm>
            <a:off x="1275039" y="7082832"/>
            <a:ext cx="149352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 DHANUSH</a:t>
            </a:r>
            <a:endParaRPr lang="en-US" sz="21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32AF2-9FE5-69C3-DF0E-EA5451DF11F3}"/>
              </a:ext>
            </a:extLst>
          </p:cNvPr>
          <p:cNvSpPr txBox="1"/>
          <p:nvPr/>
        </p:nvSpPr>
        <p:spPr>
          <a:xfrm>
            <a:off x="2937552" y="3560802"/>
            <a:ext cx="811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3A64F-01AE-DA20-2972-53358C46F5FD}"/>
              </a:ext>
            </a:extLst>
          </p:cNvPr>
          <p:cNvSpPr txBox="1"/>
          <p:nvPr/>
        </p:nvSpPr>
        <p:spPr>
          <a:xfrm>
            <a:off x="4533531" y="3560802"/>
            <a:ext cx="8274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BE1FB-3BDB-0C35-062B-FA1510C62CBF}"/>
              </a:ext>
            </a:extLst>
          </p:cNvPr>
          <p:cNvSpPr txBox="1"/>
          <p:nvPr/>
        </p:nvSpPr>
        <p:spPr>
          <a:xfrm>
            <a:off x="8289334" y="3560802"/>
            <a:ext cx="8274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1E58C-6F2E-CC10-7119-F3B5ED9E8D0E}"/>
              </a:ext>
            </a:extLst>
          </p:cNvPr>
          <p:cNvSpPr txBox="1"/>
          <p:nvPr/>
        </p:nvSpPr>
        <p:spPr>
          <a:xfrm>
            <a:off x="3907865" y="3399115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478C1-4F73-BA15-9B31-3D1BC887A423}"/>
              </a:ext>
            </a:extLst>
          </p:cNvPr>
          <p:cNvSpPr txBox="1"/>
          <p:nvPr/>
        </p:nvSpPr>
        <p:spPr>
          <a:xfrm>
            <a:off x="5159197" y="3599859"/>
            <a:ext cx="28021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earest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33B3E-7086-C757-863E-4BB064B0ACDD}"/>
              </a:ext>
            </a:extLst>
          </p:cNvPr>
          <p:cNvSpPr txBox="1"/>
          <p:nvPr/>
        </p:nvSpPr>
        <p:spPr>
          <a:xfrm>
            <a:off x="8908190" y="3560802"/>
            <a:ext cx="38795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eighbour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3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7" name="Shape 4"/>
          <p:cNvSpPr/>
          <p:nvPr/>
        </p:nvSpPr>
        <p:spPr>
          <a:xfrm>
            <a:off x="833199" y="715978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98066" y="7082832"/>
            <a:ext cx="39053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</a:t>
            </a:r>
            <a:endParaRPr lang="en-US" sz="2187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E110CDC-86C2-3BB2-AFFC-C9DEF822B227}"/>
              </a:ext>
            </a:extLst>
          </p:cNvPr>
          <p:cNvSpPr/>
          <p:nvPr/>
        </p:nvSpPr>
        <p:spPr>
          <a:xfrm>
            <a:off x="1275039" y="7082832"/>
            <a:ext cx="149352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 DHANUSH</a:t>
            </a:r>
            <a:endParaRPr lang="en-US" sz="2187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3DD3BF-FE6B-6374-5099-89118480540A}"/>
              </a:ext>
            </a:extLst>
          </p:cNvPr>
          <p:cNvGrpSpPr/>
          <p:nvPr/>
        </p:nvGrpSpPr>
        <p:grpSpPr>
          <a:xfrm>
            <a:off x="2390087" y="-15561"/>
            <a:ext cx="9850226" cy="1308740"/>
            <a:chOff x="2937552" y="3399115"/>
            <a:chExt cx="9850226" cy="1308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832AF2-9FE5-69C3-DF0E-EA5451DF11F3}"/>
                </a:ext>
              </a:extLst>
            </p:cNvPr>
            <p:cNvSpPr txBox="1"/>
            <p:nvPr/>
          </p:nvSpPr>
          <p:spPr>
            <a:xfrm>
              <a:off x="2937552" y="3560802"/>
              <a:ext cx="81144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A64F-01AE-DA20-2972-53358C46F5FD}"/>
                </a:ext>
              </a:extLst>
            </p:cNvPr>
            <p:cNvSpPr txBox="1"/>
            <p:nvPr/>
          </p:nvSpPr>
          <p:spPr>
            <a:xfrm>
              <a:off x="4533531" y="3560802"/>
              <a:ext cx="8274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N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BBE1FB-3BDB-0C35-062B-FA1510C62CBF}"/>
                </a:ext>
              </a:extLst>
            </p:cNvPr>
            <p:cNvSpPr txBox="1"/>
            <p:nvPr/>
          </p:nvSpPr>
          <p:spPr>
            <a:xfrm>
              <a:off x="8289334" y="3560802"/>
              <a:ext cx="8274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N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41E58C-6F2E-CC10-7119-F3B5ED9E8D0E}"/>
                </a:ext>
              </a:extLst>
            </p:cNvPr>
            <p:cNvSpPr txBox="1"/>
            <p:nvPr/>
          </p:nvSpPr>
          <p:spPr>
            <a:xfrm>
              <a:off x="3907865" y="3399115"/>
              <a:ext cx="46679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-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0478C1-4F73-BA15-9B31-3D1BC887A423}"/>
                </a:ext>
              </a:extLst>
            </p:cNvPr>
            <p:cNvSpPr txBox="1"/>
            <p:nvPr/>
          </p:nvSpPr>
          <p:spPr>
            <a:xfrm>
              <a:off x="5159197" y="3599859"/>
              <a:ext cx="280211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earest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733B3E-7086-C757-863E-4BB064B0ACDD}"/>
                </a:ext>
              </a:extLst>
            </p:cNvPr>
            <p:cNvSpPr txBox="1"/>
            <p:nvPr/>
          </p:nvSpPr>
          <p:spPr>
            <a:xfrm>
              <a:off x="8908190" y="3560802"/>
              <a:ext cx="3879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eighbour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L Sign Language">
                <a:extLst>
                  <a:ext uri="{FF2B5EF4-FFF2-40B4-BE49-F238E27FC236}">
                    <a16:creationId xmlns:a16="http://schemas.microsoft.com/office/drawing/2014/main" id="{297A70A7-A885-D789-77CB-0008CB82C9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1285674"/>
                  </p:ext>
                </p:extLst>
              </p:nvPr>
            </p:nvGraphicFramePr>
            <p:xfrm rot="4380734">
              <a:off x="1742739" y="2665932"/>
              <a:ext cx="3523424" cy="3390106"/>
            </p:xfrm>
            <a:graphic>
              <a:graphicData uri="http://schemas.microsoft.com/office/drawing/2017/model3d">
                <am3d:model3d r:embed="rId3">
                  <am3d:spPr>
                    <a:xfrm rot="4380734">
                      <a:off x="0" y="0"/>
                      <a:ext cx="3523424" cy="3390106"/>
                    </a:xfrm>
                    <a:prstGeom prst="rect">
                      <a:avLst/>
                    </a:prstGeom>
                  </am3d:spPr>
                  <am3d:camera>
                    <am3d:pos x="0" y="0" z="639293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97" d="1000000"/>
                    <am3d:preTrans dx="5949013" dy="-1758986" dz="78537672"/>
                    <am3d:scale>
                      <am3d:sx n="1000000" d="1000000"/>
                      <am3d:sy n="1000000" d="1000000"/>
                      <am3d:sz n="1000000" d="1000000"/>
                    </am3d:scale>
                    <am3d:rot ax="7118238" ay="103409" az="-1890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37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L Sign Language">
                <a:extLst>
                  <a:ext uri="{FF2B5EF4-FFF2-40B4-BE49-F238E27FC236}">
                    <a16:creationId xmlns:a16="http://schemas.microsoft.com/office/drawing/2014/main" id="{297A70A7-A885-D789-77CB-0008CB82C9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380734">
                <a:off x="1742739" y="2665932"/>
                <a:ext cx="3523424" cy="3390106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571E9DF-8C20-1FA2-68E0-35083308AC46}"/>
              </a:ext>
            </a:extLst>
          </p:cNvPr>
          <p:cNvSpPr txBox="1"/>
          <p:nvPr/>
        </p:nvSpPr>
        <p:spPr>
          <a:xfrm>
            <a:off x="8310800" y="3428198"/>
            <a:ext cx="4297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Welcome</a:t>
            </a:r>
            <a:endParaRPr lang="en-IN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1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7" name="Shape 4"/>
          <p:cNvSpPr/>
          <p:nvPr/>
        </p:nvSpPr>
        <p:spPr>
          <a:xfrm>
            <a:off x="833199" y="715978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98066" y="7082832"/>
            <a:ext cx="39053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</a:t>
            </a:r>
            <a:endParaRPr lang="en-US" sz="2187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E110CDC-86C2-3BB2-AFFC-C9DEF822B227}"/>
              </a:ext>
            </a:extLst>
          </p:cNvPr>
          <p:cNvSpPr/>
          <p:nvPr/>
        </p:nvSpPr>
        <p:spPr>
          <a:xfrm>
            <a:off x="1275039" y="7082832"/>
            <a:ext cx="149352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 DHANUSH</a:t>
            </a:r>
            <a:endParaRPr lang="en-US" sz="2187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3DD3BF-FE6B-6374-5099-89118480540A}"/>
              </a:ext>
            </a:extLst>
          </p:cNvPr>
          <p:cNvGrpSpPr/>
          <p:nvPr/>
        </p:nvGrpSpPr>
        <p:grpSpPr>
          <a:xfrm>
            <a:off x="2390087" y="-15561"/>
            <a:ext cx="9850226" cy="1308740"/>
            <a:chOff x="2937552" y="3399115"/>
            <a:chExt cx="9850226" cy="1308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832AF2-9FE5-69C3-DF0E-EA5451DF11F3}"/>
                </a:ext>
              </a:extLst>
            </p:cNvPr>
            <p:cNvSpPr txBox="1"/>
            <p:nvPr/>
          </p:nvSpPr>
          <p:spPr>
            <a:xfrm>
              <a:off x="2937552" y="3560802"/>
              <a:ext cx="81144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A64F-01AE-DA20-2972-53358C46F5FD}"/>
                </a:ext>
              </a:extLst>
            </p:cNvPr>
            <p:cNvSpPr txBox="1"/>
            <p:nvPr/>
          </p:nvSpPr>
          <p:spPr>
            <a:xfrm>
              <a:off x="4533531" y="3560802"/>
              <a:ext cx="8274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N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BBE1FB-3BDB-0C35-062B-FA1510C62CBF}"/>
                </a:ext>
              </a:extLst>
            </p:cNvPr>
            <p:cNvSpPr txBox="1"/>
            <p:nvPr/>
          </p:nvSpPr>
          <p:spPr>
            <a:xfrm>
              <a:off x="8289334" y="3560802"/>
              <a:ext cx="8274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N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41E58C-6F2E-CC10-7119-F3B5ED9E8D0E}"/>
                </a:ext>
              </a:extLst>
            </p:cNvPr>
            <p:cNvSpPr txBox="1"/>
            <p:nvPr/>
          </p:nvSpPr>
          <p:spPr>
            <a:xfrm>
              <a:off x="3907865" y="3399115"/>
              <a:ext cx="46679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-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0478C1-4F73-BA15-9B31-3D1BC887A423}"/>
                </a:ext>
              </a:extLst>
            </p:cNvPr>
            <p:cNvSpPr txBox="1"/>
            <p:nvPr/>
          </p:nvSpPr>
          <p:spPr>
            <a:xfrm>
              <a:off x="5159197" y="3599859"/>
              <a:ext cx="280211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earest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733B3E-7086-C757-863E-4BB064B0ACDD}"/>
                </a:ext>
              </a:extLst>
            </p:cNvPr>
            <p:cNvSpPr txBox="1"/>
            <p:nvPr/>
          </p:nvSpPr>
          <p:spPr>
            <a:xfrm>
              <a:off x="8908190" y="3560802"/>
              <a:ext cx="3879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eighbour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L Sign Language">
                <a:extLst>
                  <a:ext uri="{FF2B5EF4-FFF2-40B4-BE49-F238E27FC236}">
                    <a16:creationId xmlns:a16="http://schemas.microsoft.com/office/drawing/2014/main" id="{297A70A7-A885-D789-77CB-0008CB82C9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3760409"/>
                  </p:ext>
                </p:extLst>
              </p:nvPr>
            </p:nvGraphicFramePr>
            <p:xfrm rot="4380734">
              <a:off x="5426866" y="4147365"/>
              <a:ext cx="3066331" cy="2875875"/>
            </p:xfrm>
            <a:graphic>
              <a:graphicData uri="http://schemas.microsoft.com/office/drawing/2017/model3d">
                <am3d:model3d r:embed="rId3">
                  <am3d:spPr>
                    <a:xfrm rot="4380734">
                      <a:off x="0" y="0"/>
                      <a:ext cx="3066331" cy="2875875"/>
                    </a:xfrm>
                    <a:prstGeom prst="rect">
                      <a:avLst/>
                    </a:prstGeom>
                  </am3d:spPr>
                  <am3d:camera>
                    <am3d:pos x="0" y="0" z="639293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97" d="1000000"/>
                    <am3d:preTrans dx="5949013" dy="-1758986" dz="78537672"/>
                    <am3d:scale>
                      <am3d:sx n="1000000" d="1000000"/>
                      <am3d:sy n="1000000" d="1000000"/>
                      <am3d:sz n="1000000" d="1000000"/>
                    </am3d:scale>
                    <am3d:rot ax="5656546" ay="256563" az="-26950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37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L Sign Language">
                <a:extLst>
                  <a:ext uri="{FF2B5EF4-FFF2-40B4-BE49-F238E27FC236}">
                    <a16:creationId xmlns:a16="http://schemas.microsoft.com/office/drawing/2014/main" id="{297A70A7-A885-D789-77CB-0008CB82C9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380734">
                <a:off x="5426866" y="4147365"/>
                <a:ext cx="3066331" cy="287587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46FC426-6B97-4711-7254-00C8521F665D}"/>
              </a:ext>
            </a:extLst>
          </p:cNvPr>
          <p:cNvSpPr txBox="1"/>
          <p:nvPr/>
        </p:nvSpPr>
        <p:spPr>
          <a:xfrm>
            <a:off x="5024507" y="2242870"/>
            <a:ext cx="4297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Welcome</a:t>
            </a:r>
            <a:endParaRPr lang="en-IN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51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7" name="Shape 4"/>
          <p:cNvSpPr/>
          <p:nvPr/>
        </p:nvSpPr>
        <p:spPr>
          <a:xfrm>
            <a:off x="833199" y="715978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98066" y="7082832"/>
            <a:ext cx="39053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</a:t>
            </a:r>
            <a:endParaRPr lang="en-US" sz="2187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E110CDC-86C2-3BB2-AFFC-C9DEF822B227}"/>
              </a:ext>
            </a:extLst>
          </p:cNvPr>
          <p:cNvSpPr/>
          <p:nvPr/>
        </p:nvSpPr>
        <p:spPr>
          <a:xfrm>
            <a:off x="1275039" y="7082832"/>
            <a:ext cx="149352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 DHANUSH</a:t>
            </a:r>
            <a:endParaRPr lang="en-US" sz="2187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3DD3BF-FE6B-6374-5099-89118480540A}"/>
              </a:ext>
            </a:extLst>
          </p:cNvPr>
          <p:cNvGrpSpPr/>
          <p:nvPr/>
        </p:nvGrpSpPr>
        <p:grpSpPr>
          <a:xfrm>
            <a:off x="2390087" y="-15561"/>
            <a:ext cx="9850226" cy="1308740"/>
            <a:chOff x="2937552" y="3399115"/>
            <a:chExt cx="9850226" cy="1308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832AF2-9FE5-69C3-DF0E-EA5451DF11F3}"/>
                </a:ext>
              </a:extLst>
            </p:cNvPr>
            <p:cNvSpPr txBox="1"/>
            <p:nvPr/>
          </p:nvSpPr>
          <p:spPr>
            <a:xfrm>
              <a:off x="2937552" y="3560802"/>
              <a:ext cx="81144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A64F-01AE-DA20-2972-53358C46F5FD}"/>
                </a:ext>
              </a:extLst>
            </p:cNvPr>
            <p:cNvSpPr txBox="1"/>
            <p:nvPr/>
          </p:nvSpPr>
          <p:spPr>
            <a:xfrm>
              <a:off x="4533531" y="3560802"/>
              <a:ext cx="8274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N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BBE1FB-3BDB-0C35-062B-FA1510C62CBF}"/>
                </a:ext>
              </a:extLst>
            </p:cNvPr>
            <p:cNvSpPr txBox="1"/>
            <p:nvPr/>
          </p:nvSpPr>
          <p:spPr>
            <a:xfrm>
              <a:off x="8289334" y="3560802"/>
              <a:ext cx="8274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N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41E58C-6F2E-CC10-7119-F3B5ED9E8D0E}"/>
                </a:ext>
              </a:extLst>
            </p:cNvPr>
            <p:cNvSpPr txBox="1"/>
            <p:nvPr/>
          </p:nvSpPr>
          <p:spPr>
            <a:xfrm>
              <a:off x="3907865" y="3399115"/>
              <a:ext cx="46679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-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0478C1-4F73-BA15-9B31-3D1BC887A423}"/>
                </a:ext>
              </a:extLst>
            </p:cNvPr>
            <p:cNvSpPr txBox="1"/>
            <p:nvPr/>
          </p:nvSpPr>
          <p:spPr>
            <a:xfrm>
              <a:off x="5159197" y="3599859"/>
              <a:ext cx="280211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earest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733B3E-7086-C757-863E-4BB064B0ACDD}"/>
                </a:ext>
              </a:extLst>
            </p:cNvPr>
            <p:cNvSpPr txBox="1"/>
            <p:nvPr/>
          </p:nvSpPr>
          <p:spPr>
            <a:xfrm>
              <a:off x="8908190" y="3560802"/>
              <a:ext cx="3879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eighbour</a:t>
              </a:r>
              <a:endParaRPr lang="en-IN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L Sign Language">
                <a:extLst>
                  <a:ext uri="{FF2B5EF4-FFF2-40B4-BE49-F238E27FC236}">
                    <a16:creationId xmlns:a16="http://schemas.microsoft.com/office/drawing/2014/main" id="{297A70A7-A885-D789-77CB-0008CB82C9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018738"/>
                  </p:ext>
                </p:extLst>
              </p:nvPr>
            </p:nvGraphicFramePr>
            <p:xfrm rot="4380734">
              <a:off x="10042043" y="2559866"/>
              <a:ext cx="1980736" cy="4190016"/>
            </p:xfrm>
            <a:graphic>
              <a:graphicData uri="http://schemas.microsoft.com/office/drawing/2017/model3d">
                <am3d:model3d r:embed="rId3">
                  <am3d:spPr>
                    <a:xfrm rot="4380734">
                      <a:off x="0" y="0"/>
                      <a:ext cx="1980736" cy="4190016"/>
                    </a:xfrm>
                    <a:prstGeom prst="rect">
                      <a:avLst/>
                    </a:prstGeom>
                  </am3d:spPr>
                  <am3d:camera>
                    <am3d:pos x="0" y="0" z="639293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97" d="1000000"/>
                    <am3d:preTrans dx="5949013" dy="-1758986" dz="78537672"/>
                    <am3d:scale>
                      <am3d:sx n="1000000" d="1000000"/>
                      <am3d:sy n="1000000" d="1000000"/>
                      <am3d:sz n="1000000" d="1000000"/>
                    </am3d:scale>
                    <am3d:rot ax="5662502" ay="-1467562" az="-60281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373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L Sign Language">
                <a:extLst>
                  <a:ext uri="{FF2B5EF4-FFF2-40B4-BE49-F238E27FC236}">
                    <a16:creationId xmlns:a16="http://schemas.microsoft.com/office/drawing/2014/main" id="{297A70A7-A885-D789-77CB-0008CB82C9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380734">
                <a:off x="10042043" y="2559866"/>
                <a:ext cx="1980736" cy="419001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373A60-02D2-FC26-15E7-5358C9E75ED4}"/>
              </a:ext>
            </a:extLst>
          </p:cNvPr>
          <p:cNvSpPr txBox="1"/>
          <p:nvPr/>
        </p:nvSpPr>
        <p:spPr>
          <a:xfrm>
            <a:off x="2079038" y="3736799"/>
            <a:ext cx="4297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Welcome</a:t>
            </a:r>
            <a:endParaRPr lang="en-IN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0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 to k Nearest Neighbor Algorithm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 nearest neighbor (k-NN) algorithm is a supervised learning technique used for classification and regression tasks. It works based on the concept of similarity and proximity among data points.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0114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98066" y="5934512"/>
            <a:ext cx="39053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</a:t>
            </a:r>
            <a:endParaRPr lang="en-US" sz="2187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E110CDC-86C2-3BB2-AFFC-C9DEF822B227}"/>
              </a:ext>
            </a:extLst>
          </p:cNvPr>
          <p:cNvSpPr/>
          <p:nvPr/>
        </p:nvSpPr>
        <p:spPr>
          <a:xfrm>
            <a:off x="1275039" y="5934512"/>
            <a:ext cx="149352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 DHANUSH</a:t>
            </a: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1429409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13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70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0732" y="2771537"/>
            <a:ext cx="8628817" cy="11351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0"/>
              </a:lnSpc>
              <a:buNone/>
            </a:pPr>
            <a:r>
              <a:rPr lang="en-US" sz="357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Working Principles of k Nearest Neighbor Algorithm</a:t>
            </a:r>
            <a:endParaRPr lang="en-US" sz="3576" dirty="0"/>
          </a:p>
        </p:txBody>
      </p:sp>
      <p:sp>
        <p:nvSpPr>
          <p:cNvPr id="6" name="Shape 3"/>
          <p:cNvSpPr/>
          <p:nvPr/>
        </p:nvSpPr>
        <p:spPr>
          <a:xfrm>
            <a:off x="7296983" y="4179094"/>
            <a:ext cx="36314" cy="3549610"/>
          </a:xfrm>
          <a:prstGeom prst="roundRect">
            <a:avLst>
              <a:gd name="adj" fmla="val 225114"/>
            </a:avLst>
          </a:prstGeom>
          <a:solidFill>
            <a:srgbClr val="303B69"/>
          </a:solidFill>
          <a:ln/>
        </p:spPr>
      </p:sp>
      <p:sp>
        <p:nvSpPr>
          <p:cNvPr id="7" name="Shape 4"/>
          <p:cNvSpPr/>
          <p:nvPr/>
        </p:nvSpPr>
        <p:spPr>
          <a:xfrm>
            <a:off x="7519392" y="4507170"/>
            <a:ext cx="635794" cy="36314"/>
          </a:xfrm>
          <a:prstGeom prst="roundRect">
            <a:avLst>
              <a:gd name="adj" fmla="val 225114"/>
            </a:avLst>
          </a:prstGeom>
          <a:solidFill>
            <a:srgbClr val="303B69"/>
          </a:solidFill>
          <a:ln/>
        </p:spPr>
      </p:sp>
      <p:sp>
        <p:nvSpPr>
          <p:cNvPr id="8" name="Shape 5"/>
          <p:cNvSpPr/>
          <p:nvPr/>
        </p:nvSpPr>
        <p:spPr>
          <a:xfrm>
            <a:off x="7110770" y="4321016"/>
            <a:ext cx="408623" cy="408623"/>
          </a:xfrm>
          <a:prstGeom prst="roundRect">
            <a:avLst>
              <a:gd name="adj" fmla="val 20006"/>
            </a:avLst>
          </a:prstGeom>
          <a:solidFill>
            <a:srgbClr val="283157"/>
          </a:solidFill>
          <a:ln w="11311">
            <a:solidFill>
              <a:srgbClr val="303B6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54121" y="4354949"/>
            <a:ext cx="121920" cy="340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2"/>
              </a:lnSpc>
              <a:buNone/>
            </a:pPr>
            <a:r>
              <a:rPr lang="en-US" sz="214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146" dirty="0"/>
          </a:p>
        </p:txBody>
      </p:sp>
      <p:sp>
        <p:nvSpPr>
          <p:cNvPr id="10" name="Text 7"/>
          <p:cNvSpPr/>
          <p:nvPr/>
        </p:nvSpPr>
        <p:spPr>
          <a:xfrm>
            <a:off x="8314134" y="4360664"/>
            <a:ext cx="1816537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5"/>
              </a:lnSpc>
              <a:buNone/>
            </a:pPr>
            <a:r>
              <a:rPr lang="en-US" sz="178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Distance Metrics</a:t>
            </a:r>
            <a:endParaRPr lang="en-US" sz="1788" dirty="0"/>
          </a:p>
        </p:txBody>
      </p:sp>
      <p:sp>
        <p:nvSpPr>
          <p:cNvPr id="11" name="Text 8"/>
          <p:cNvSpPr/>
          <p:nvPr/>
        </p:nvSpPr>
        <p:spPr>
          <a:xfrm>
            <a:off x="8314134" y="4753332"/>
            <a:ext cx="3315414" cy="1453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43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algorithm uses various distance metrics, such as Euclidean distance, Manhattan distance, and Minkowski distance, to determine the similarity between data points.</a:t>
            </a:r>
            <a:endParaRPr lang="en-US" sz="1430" dirty="0"/>
          </a:p>
        </p:txBody>
      </p:sp>
      <p:sp>
        <p:nvSpPr>
          <p:cNvPr id="12" name="Shape 9"/>
          <p:cNvSpPr/>
          <p:nvPr/>
        </p:nvSpPr>
        <p:spPr>
          <a:xfrm>
            <a:off x="6474976" y="5415379"/>
            <a:ext cx="635794" cy="36314"/>
          </a:xfrm>
          <a:prstGeom prst="roundRect">
            <a:avLst>
              <a:gd name="adj" fmla="val 225114"/>
            </a:avLst>
          </a:prstGeom>
          <a:solidFill>
            <a:srgbClr val="303B69"/>
          </a:solidFill>
          <a:ln/>
        </p:spPr>
      </p:sp>
      <p:sp>
        <p:nvSpPr>
          <p:cNvPr id="13" name="Shape 10"/>
          <p:cNvSpPr/>
          <p:nvPr/>
        </p:nvSpPr>
        <p:spPr>
          <a:xfrm>
            <a:off x="7110770" y="5229225"/>
            <a:ext cx="408623" cy="408623"/>
          </a:xfrm>
          <a:prstGeom prst="roundRect">
            <a:avLst>
              <a:gd name="adj" fmla="val 20006"/>
            </a:avLst>
          </a:prstGeom>
          <a:solidFill>
            <a:srgbClr val="283157"/>
          </a:solidFill>
          <a:ln w="11311">
            <a:solidFill>
              <a:srgbClr val="303B6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31261" y="5263158"/>
            <a:ext cx="167640" cy="340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2"/>
              </a:lnSpc>
              <a:buNone/>
            </a:pPr>
            <a:r>
              <a:rPr lang="en-US" sz="214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146" dirty="0"/>
          </a:p>
        </p:txBody>
      </p:sp>
      <p:sp>
        <p:nvSpPr>
          <p:cNvPr id="15" name="Text 12"/>
          <p:cNvSpPr/>
          <p:nvPr/>
        </p:nvSpPr>
        <p:spPr>
          <a:xfrm>
            <a:off x="3214688" y="5268873"/>
            <a:ext cx="3101340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35"/>
              </a:lnSpc>
              <a:buNone/>
            </a:pPr>
            <a:r>
              <a:rPr lang="en-US" sz="178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 Value and Decision Making</a:t>
            </a:r>
            <a:endParaRPr lang="en-US" sz="1788" dirty="0"/>
          </a:p>
        </p:txBody>
      </p:sp>
      <p:sp>
        <p:nvSpPr>
          <p:cNvPr id="16" name="Text 13"/>
          <p:cNvSpPr/>
          <p:nvPr/>
        </p:nvSpPr>
        <p:spPr>
          <a:xfrm>
            <a:off x="3000732" y="5661541"/>
            <a:ext cx="3315295" cy="1743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89"/>
              </a:lnSpc>
              <a:buNone/>
            </a:pPr>
            <a:r>
              <a:rPr lang="en-US" sz="143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choice of k determines the number of neighbors to consider. Decision making in k-NN can be based on majority voting in classification tasks or averaging in regression tasks.</a:t>
            </a:r>
            <a:endParaRPr lang="en-US" sz="143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818167" y="1659969"/>
            <a:ext cx="1077424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Advantages of k Nearest Neighbor Algorithm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493056"/>
            <a:ext cx="3370064" cy="3076575"/>
          </a:xfrm>
          <a:prstGeom prst="roundRect">
            <a:avLst>
              <a:gd name="adj" fmla="val 325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72903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Simplicity and Ease of Implementation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4556641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is easy to understand and implement, making it suitable for beginners in machine learning.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493056"/>
            <a:ext cx="3370064" cy="3076575"/>
          </a:xfrm>
          <a:prstGeom prst="roundRect">
            <a:avLst>
              <a:gd name="adj" fmla="val 325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6209" y="372903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Ability to Handle Various Data Types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4556641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can handle both numerical and categorical data, making it versatile in different domains.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493056"/>
            <a:ext cx="3370064" cy="3076575"/>
          </a:xfrm>
          <a:prstGeom prst="roundRect">
            <a:avLst>
              <a:gd name="adj" fmla="val 325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8444" y="372903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Non-Parametric Nature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4556641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non-parametric nature of k-NN allows for greater flexibility in modeling complex relationships in the data.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7252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Challenges and Limitations of k Nearest Neighbor Algorithm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681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64512" y="3109793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144441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Sensitivity to Noisy or Irrelevant Features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972044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is sensitive to irrelevant or noisy features, leading to less accurate predictions.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0681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02128" y="3109793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144441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Computationally Expensive for Large Datasets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972044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 k-NN compares data points to each other, it can be computationally expensive, especially for large datasets.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49272" y="5831086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865733"/>
            <a:ext cx="4427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Lack of Interpretability in Results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34615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k-NN provides predictions based on similarities, but it doesn't provide insights into the underlying reasons or relationships.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472</Words>
  <Application>Microsoft Office PowerPoint</Application>
  <PresentationFormat>Custom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Calibri</vt:lpstr>
      <vt:lpstr>Epilogue</vt:lpstr>
      <vt:lpstr>Fraunces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SRINIVASA K H</cp:lastModifiedBy>
  <cp:revision>9</cp:revision>
  <dcterms:created xsi:type="dcterms:W3CDTF">2023-12-20T11:35:57Z</dcterms:created>
  <dcterms:modified xsi:type="dcterms:W3CDTF">2023-12-21T06:00:48Z</dcterms:modified>
</cp:coreProperties>
</file>